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76" r:id="rId23"/>
    <p:sldId id="277" r:id="rId24"/>
    <p:sldId id="278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826"/>
  </p:normalViewPr>
  <p:slideViewPr>
    <p:cSldViewPr snapToGrid="0">
      <p:cViewPr varScale="1">
        <p:scale>
          <a:sx n="129" d="100"/>
          <a:sy n="129" d="100"/>
        </p:scale>
        <p:origin x="11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9cd37f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79cd37f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https://www.ksnblocal4.com/content/news/Update-on-two-Hall-County-COVID-19-cases-569161701.html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www.livescience.com</a:t>
            </a:r>
            <a:r>
              <a:rPr lang="en" dirty="0"/>
              <a:t>/</a:t>
            </a:r>
            <a:r>
              <a:rPr lang="en" dirty="0" err="1"/>
              <a:t>california</a:t>
            </a:r>
            <a:r>
              <a:rPr lang="en" dirty="0"/>
              <a:t>-coronavirus-</a:t>
            </a:r>
            <a:r>
              <a:rPr lang="en" dirty="0" err="1"/>
              <a:t>updates.html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9cd37f65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9cd37f65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阴性各项指标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2f5f415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2f5f415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err="1"/>
              <a:t>世界总确诊，死亡，治愈人数</a:t>
            </a:r>
            <a:r>
              <a:rPr lang="en" dirty="0"/>
              <a:t>。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2f5f415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2f5f415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err="1"/>
              <a:t>加州确诊人数分布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f5f415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f5f4151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9cd37f65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9cd37f65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73572747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73572747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加州阳性确诊人数分布图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加州疑似病例分布图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9cd37f6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9cd37f6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err="1"/>
              <a:t>加州城市确诊树图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zh-CN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7357274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7357274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err="1"/>
              <a:t>医护人员确诊病例趋势图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50201753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50201753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f5f4151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f5f4151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err="1"/>
              <a:t>加州确诊人数与其他州对比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9cd37f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9cd37f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症状分析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7357274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7357274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美国死亡人数树图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各州死亡人数统计图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].</a:t>
            </a:r>
            <a:endParaRPr kumimoji="1" lang="zh-CN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2f5f4151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2f5f4151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79cd37f6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79cd37f6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2f5f4151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2f5f4151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死亡比率趋势图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79cd37f65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79cd37f65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加州城市住院病例统计图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城市死亡图对比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79cd37f6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79cd37f6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9cd37f65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9cd37f65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79cd37f65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79cd37f65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死亡种族比率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79cd37f65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79cd37f65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79cd37f65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79cd37f65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9cd37f6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9cd37f65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临床反应对应病毒比率表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79cd37f65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79cd37f65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79cd37f65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79cd37f65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79cd37f65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79cd37f65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79cd37f65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79cd37f65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9cd37f65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9cd37f65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9cd37f65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9cd37f65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79cd37f6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79cd37f6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\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79cd37f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79cd37f6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79cd37f6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79cd37f6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加州确诊人数趋势图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79cd37f65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79cd37f65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各州收入率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9cd37f65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9cd37f65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79cd37f65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79cd37f65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9cd37f65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79cd37f65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疑似症状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9cd37f65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9cd37f65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疑似症状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79cd37f65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79cd37f65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病毒百分比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9cd37f65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9cd37f65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症状统计图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9cd37f65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9cd37f65_5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确诊临床反应概率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csse_covid_19_dat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urworldindata.org/coronavirus-source-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0" y="404037"/>
            <a:ext cx="8686800" cy="2851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COVID-19 </a:t>
            </a:r>
            <a:br>
              <a:rPr lang="en-US" dirty="0"/>
            </a:br>
            <a:r>
              <a:rPr lang="en-US" dirty="0"/>
              <a:t>                                              ----- California 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37337-7B90-CC41-92F8-EC31494D2F59}"/>
              </a:ext>
            </a:extLst>
          </p:cNvPr>
          <p:cNvSpPr txBox="1"/>
          <p:nvPr/>
        </p:nvSpPr>
        <p:spPr>
          <a:xfrm>
            <a:off x="0" y="4019107"/>
            <a:ext cx="6134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Crystal, Yi.  Lucy, Sun.  </a:t>
            </a:r>
            <a:r>
              <a:rPr kumimoji="1" lang="en-US" altLang="zh-CN" sz="2000" dirty="0" err="1"/>
              <a:t>Rase</a:t>
            </a:r>
            <a:r>
              <a:rPr kumimoji="1" lang="en-US" altLang="zh-CN" sz="2000" dirty="0"/>
              <a:t>, Wang.  Ryan, Chen.</a:t>
            </a:r>
            <a:endParaRPr kumimoji="1"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50C233-EA86-D14A-83E4-65DAAB35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3711" cy="1745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A982FC-F45C-1B47-8F8B-843BD6F7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11" y="3104707"/>
            <a:ext cx="3058189" cy="2038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09">
        <p:fade/>
      </p:transition>
    </mc:Choice>
    <mc:Fallback xmlns="">
      <p:transition spd="med" advTm="480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994425"/>
            <a:ext cx="8474526" cy="29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5" y="575962"/>
            <a:ext cx="8736649" cy="39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269700" y="4378600"/>
            <a:ext cx="88743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476100" y="390250"/>
            <a:ext cx="83202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            California Total COVID-19 Confirmed Case: 50442</a:t>
            </a:r>
            <a:endParaRPr sz="200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50" y="882425"/>
            <a:ext cx="4987450" cy="39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6"/>
    </mc:Choice>
    <mc:Fallback xmlns="">
      <p:transition spd="slow" advTm="50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311700" y="136875"/>
            <a:ext cx="8520600" cy="977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Total Count of Case Confirmed From 3/31 to 4/30 </a:t>
            </a:r>
            <a:endParaRPr sz="28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" y="1114349"/>
            <a:ext cx="7505701" cy="35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2"/>
    </mc:Choice>
    <mc:Fallback xmlns="">
      <p:transition spd="slow" advTm="226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602907"/>
            <a:ext cx="7193249" cy="4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2"/>
    </mc:Choice>
    <mc:Fallback xmlns="">
      <p:transition spd="slow" advTm="4185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534" y="326627"/>
            <a:ext cx="5610932" cy="44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60"/>
    </mc:Choice>
    <mc:Fallback xmlns="">
      <p:transition spd="slow" advTm="4996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25" y="583414"/>
            <a:ext cx="6705173" cy="39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72"/>
    </mc:Choice>
    <mc:Fallback xmlns="">
      <p:transition spd="slow" advTm="360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86" y="704775"/>
            <a:ext cx="8004827" cy="41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0"/>
    </mc:Choice>
    <mc:Fallback xmlns="">
      <p:transition spd="slow" advTm="338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024" y="559600"/>
            <a:ext cx="6871951" cy="4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87" y="506830"/>
            <a:ext cx="7082025" cy="43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 Symptoms Analysis (</a:t>
            </a:r>
            <a:r>
              <a:rPr lang="en" dirty="0" err="1"/>
              <a:t>BayesiaLab</a:t>
            </a:r>
            <a:r>
              <a:rPr lang="en" dirty="0"/>
              <a:t>)</a:t>
            </a:r>
            <a:endParaRPr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observing existing diagnosis syndrome to predict the possibilities of  getting COVID-19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List related symptoms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Set possibility for each symptoms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Simulate on </a:t>
            </a:r>
            <a:r>
              <a:rPr lang="en" dirty="0" err="1"/>
              <a:t>BayesiaLab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Analyze the result</a:t>
            </a:r>
            <a:endParaRPr dirty="0"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87" y="2571750"/>
            <a:ext cx="2862213" cy="2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25" y="245863"/>
            <a:ext cx="5814725" cy="46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76"/>
    </mc:Choice>
    <mc:Fallback xmlns="">
      <p:transition spd="slow" advTm="5237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311700" y="122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 Count Death From 3/31 to 4/30 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4776"/>
            <a:ext cx="9144001" cy="42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5"/>
    </mc:Choice>
    <mc:Fallback xmlns="">
      <p:transition spd="slow" advTm="2633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r="-5207" b="-5207"/>
          <a:stretch/>
        </p:blipFill>
        <p:spPr>
          <a:xfrm>
            <a:off x="599440" y="985520"/>
            <a:ext cx="8328660" cy="34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2"/>
    </mc:Choice>
    <mc:Fallback xmlns="">
      <p:transition spd="slow" advTm="3375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311700" y="17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Death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65" y="1066800"/>
            <a:ext cx="7900670" cy="364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0"/>
    </mc:Choice>
    <mc:Fallback xmlns="">
      <p:transition spd="slow" advTm="264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51" y="845600"/>
            <a:ext cx="7015298" cy="367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28"/>
    </mc:Choice>
    <mc:Fallback xmlns="">
      <p:transition spd="slow" advTm="4452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52738"/>
          <a:stretch/>
        </p:blipFill>
        <p:spPr>
          <a:xfrm>
            <a:off x="819150" y="1058055"/>
            <a:ext cx="7505700" cy="338067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1"/>
    </mc:Choice>
    <mc:Fallback xmlns="">
      <p:transition spd="slow" advTm="5781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" y="1032075"/>
            <a:ext cx="8053522" cy="34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2"/>
    </mc:Choice>
    <mc:Fallback xmlns="">
      <p:transition spd="slow" advTm="1924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" y="1156666"/>
            <a:ext cx="7904480" cy="314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"/>
    </mc:Choice>
    <mc:Fallback xmlns="">
      <p:transition spd="slow" advTm="1335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52" y="518755"/>
            <a:ext cx="5651968" cy="43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13" y="357913"/>
            <a:ext cx="6053576" cy="44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53825" y="522525"/>
            <a:ext cx="75057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syndromes and related diagnosis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1473525"/>
            <a:ext cx="8294899" cy="33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87199"/>
          <a:stretch/>
        </p:blipFill>
        <p:spPr>
          <a:xfrm>
            <a:off x="633588" y="604400"/>
            <a:ext cx="7746174" cy="7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68960"/>
            <a:ext cx="7203439" cy="425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35" y="704775"/>
            <a:ext cx="8008625" cy="412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642620"/>
            <a:ext cx="7246850" cy="419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99439"/>
            <a:ext cx="7100565" cy="427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8" y="570700"/>
            <a:ext cx="8240805" cy="417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" y="436880"/>
            <a:ext cx="7613650" cy="43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50" y="306875"/>
            <a:ext cx="4596501" cy="45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73"/>
    </mc:Choice>
    <mc:Fallback xmlns="">
      <p:transition spd="slow" advTm="4507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0" y="704775"/>
            <a:ext cx="8085750" cy="38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2"/>
    </mc:Choice>
    <mc:Fallback xmlns="">
      <p:transition spd="slow" advTm="505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547623"/>
            <a:ext cx="7410450" cy="416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3"/>
    </mc:Choice>
    <mc:Fallback xmlns="">
      <p:transition spd="slow" advTm="2823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28" y="704402"/>
            <a:ext cx="8136231" cy="406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96"/>
    </mc:Choice>
    <mc:Fallback xmlns="">
      <p:transition spd="slow" advTm="4869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49924"/>
          <a:stretch/>
        </p:blipFill>
        <p:spPr>
          <a:xfrm>
            <a:off x="1208300" y="677638"/>
            <a:ext cx="2840986" cy="37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t="50000"/>
          <a:stretch/>
        </p:blipFill>
        <p:spPr>
          <a:xfrm>
            <a:off x="4689851" y="656237"/>
            <a:ext cx="2840975" cy="378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Reference</a:t>
            </a:r>
            <a:endParaRPr dirty="0"/>
          </a:p>
        </p:txBody>
      </p:sp>
      <p:sp>
        <p:nvSpPr>
          <p:cNvPr id="416" name="Google Shape;416;p54"/>
          <p:cNvSpPr txBox="1">
            <a:spLocks noGrp="1"/>
          </p:cNvSpPr>
          <p:nvPr>
            <p:ph type="body" idx="1"/>
          </p:nvPr>
        </p:nvSpPr>
        <p:spPr>
          <a:xfrm>
            <a:off x="396240" y="1981200"/>
            <a:ext cx="8402320" cy="2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https://github.com/CSSEGISandData/COVID-19/tree/master/csse_covid_19_data</a:t>
            </a:r>
            <a:endParaRPr sz="1400" dirty="0">
              <a:solidFill>
                <a:srgbClr val="AF7B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https://ourworldindata.org/coronavirus-source-data</a:t>
            </a:r>
            <a:endParaRPr lang="en" sz="1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spcBef>
                <a:spcPts val="1600"/>
              </a:spcBef>
              <a:buNone/>
            </a:pP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4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community.jmp.com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/t5/JMP-Blog/Lessons-learned-in-modeling-Covid-19-Pt-1/</a:t>
            </a:r>
            <a:r>
              <a:rPr lang="en-US" sz="14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ba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-p/255927</a:t>
            </a:r>
            <a:endParaRPr lang="en" sz="14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rgbClr val="AF7B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AF7B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49166"/>
          <a:stretch/>
        </p:blipFill>
        <p:spPr>
          <a:xfrm>
            <a:off x="796625" y="714413"/>
            <a:ext cx="7550750" cy="37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t="50506" b="1899"/>
          <a:stretch/>
        </p:blipFill>
        <p:spPr>
          <a:xfrm>
            <a:off x="652437" y="845600"/>
            <a:ext cx="7839124" cy="36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0" y="386350"/>
            <a:ext cx="5355776" cy="29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350" y="2732513"/>
            <a:ext cx="3999950" cy="15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22833"/>
          <a:stretch/>
        </p:blipFill>
        <p:spPr>
          <a:xfrm>
            <a:off x="1347312" y="748712"/>
            <a:ext cx="6449375" cy="36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55" y="279919"/>
            <a:ext cx="4461197" cy="451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192</Words>
  <Application>Microsoft Macintosh PowerPoint</Application>
  <PresentationFormat>On-screen Show (16:9)</PresentationFormat>
  <Paragraphs>47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Nunito</vt:lpstr>
      <vt:lpstr>Calibri</vt:lpstr>
      <vt:lpstr>Arial</vt:lpstr>
      <vt:lpstr>Shift</vt:lpstr>
      <vt:lpstr>  COVID-19                                                ----- California </vt:lpstr>
      <vt:lpstr>COVID-19 Symptoms Analysis (BayesiaLab)</vt:lpstr>
      <vt:lpstr>List syndromes and related diagnosis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California Total COVID-19 Confirmed Case: 50442</vt:lpstr>
      <vt:lpstr>Total Count of Case Confirmed From 3/31 to 4/30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Count Death From 3/31 to 4/30 </vt:lpstr>
      <vt:lpstr>PowerPoint Presentation</vt:lpstr>
      <vt:lpstr>Percentage of Death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COVID-19                                                ----- California </dc:title>
  <cp:lastModifiedBy>Chen, Chen</cp:lastModifiedBy>
  <cp:revision>25</cp:revision>
  <dcterms:modified xsi:type="dcterms:W3CDTF">2021-11-11T17:11:50Z</dcterms:modified>
</cp:coreProperties>
</file>